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nton" pitchFamily="2" charset="0"/>
      <p:regular r:id="rId13"/>
    </p:embeddedFont>
    <p:embeddedFont>
      <p:font typeface="Poppins" panose="00000500000000000000" pitchFamily="2" charset="0"/>
      <p:regular r:id="rId14"/>
    </p:embeddedFont>
    <p:embeddedFont>
      <p:font typeface="Poppins Bold" panose="00000800000000000000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05136" y="8603235"/>
            <a:ext cx="5077728" cy="30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04"/>
              </a:lnSpc>
            </a:pPr>
            <a:r>
              <a:rPr lang="en-US" sz="2400" dirty="0">
                <a:solidFill>
                  <a:srgbClr val="B7212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Guided</a:t>
            </a:r>
            <a:r>
              <a:rPr lang="en-US" sz="2400" dirty="0">
                <a:solidFill>
                  <a:srgbClr val="B72121"/>
                </a:solidFill>
                <a:latin typeface="Poppins"/>
                <a:ea typeface="Poppins"/>
                <a:cs typeface="Poppins"/>
                <a:sym typeface="Poppins"/>
              </a:rPr>
              <a:t> by :    Dr. Kingston Stanley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932495" y="1351405"/>
            <a:ext cx="10423010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9"/>
              </a:lnSpc>
            </a:pPr>
            <a:r>
              <a:rPr lang="en-US" sz="2400" spc="-48">
                <a:solidFill>
                  <a:srgbClr val="B7212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Presented by :     Aashiq Ahmed A         Sukesan EG                Vengadesh J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958064" y="4522277"/>
            <a:ext cx="12371871" cy="2707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56"/>
              </a:lnSpc>
            </a:pPr>
            <a:r>
              <a:rPr lang="en-US" sz="22771" dirty="0">
                <a:solidFill>
                  <a:srgbClr val="B72121"/>
                </a:solidFill>
                <a:latin typeface="Anton" pitchFamily="2" charset="0"/>
                <a:ea typeface="Anton"/>
                <a:cs typeface="Anton"/>
                <a:sym typeface="Anton"/>
              </a:rPr>
              <a:t>AGRI-SCOUT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817828" y="2561981"/>
            <a:ext cx="10652342" cy="1073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3"/>
              </a:lnSpc>
            </a:pPr>
            <a:r>
              <a:rPr lang="en-US" sz="4091" dirty="0">
                <a:solidFill>
                  <a:srgbClr val="312823">
                    <a:alpha val="89804"/>
                  </a:srgbClr>
                </a:solidFill>
                <a:latin typeface="Arial" panose="020B0604020202020204" pitchFamily="34" charset="0"/>
                <a:ea typeface="Anton"/>
                <a:cs typeface="Arial" panose="020B0604020202020204" pitchFamily="34" charset="0"/>
                <a:sym typeface="Anton"/>
              </a:rPr>
              <a:t>Rover with Lidar Navigation and Virtual Phenotyping Sensors</a:t>
            </a:r>
          </a:p>
        </p:txBody>
      </p:sp>
      <p:sp>
        <p:nvSpPr>
          <p:cNvPr id="6" name="AutoShape 6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38100" cap="flat">
            <a:solidFill>
              <a:srgbClr val="B721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1028700" y="8268972"/>
            <a:ext cx="16230600" cy="0"/>
          </a:xfrm>
          <a:prstGeom prst="line">
            <a:avLst/>
          </a:prstGeom>
          <a:ln w="38100" cap="flat">
            <a:solidFill>
              <a:srgbClr val="B721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1028700" y="2007486"/>
            <a:ext cx="16230600" cy="0"/>
          </a:xfrm>
          <a:prstGeom prst="line">
            <a:avLst/>
          </a:prstGeom>
          <a:ln w="38100" cap="flat">
            <a:solidFill>
              <a:srgbClr val="B721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028700" y="981075"/>
            <a:ext cx="16230600" cy="0"/>
          </a:xfrm>
          <a:prstGeom prst="line">
            <a:avLst/>
          </a:prstGeom>
          <a:ln w="38100" cap="flat">
            <a:solidFill>
              <a:srgbClr val="B721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3019" y="3040782"/>
            <a:ext cx="2773016" cy="2907556"/>
          </a:xfrm>
          <a:custGeom>
            <a:avLst/>
            <a:gdLst/>
            <a:ahLst/>
            <a:cxnLst/>
            <a:rect l="l" t="t" r="r" b="b"/>
            <a:pathLst>
              <a:path w="2773016" h="2907556">
                <a:moveTo>
                  <a:pt x="0" y="0"/>
                </a:moveTo>
                <a:lnTo>
                  <a:pt x="2773016" y="0"/>
                </a:lnTo>
                <a:lnTo>
                  <a:pt x="2773016" y="2907556"/>
                </a:lnTo>
                <a:lnTo>
                  <a:pt x="0" y="2907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380210" y="3063582"/>
            <a:ext cx="3159467" cy="2907556"/>
          </a:xfrm>
          <a:custGeom>
            <a:avLst/>
            <a:gdLst/>
            <a:ahLst/>
            <a:cxnLst/>
            <a:rect l="l" t="t" r="r" b="b"/>
            <a:pathLst>
              <a:path w="3159467" h="2907556">
                <a:moveTo>
                  <a:pt x="0" y="0"/>
                </a:moveTo>
                <a:lnTo>
                  <a:pt x="3159467" y="0"/>
                </a:lnTo>
                <a:lnTo>
                  <a:pt x="3159467" y="2907556"/>
                </a:lnTo>
                <a:lnTo>
                  <a:pt x="0" y="29075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866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886037" y="6824638"/>
            <a:ext cx="2566192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B72121"/>
                </a:solidFill>
                <a:latin typeface="Poppins"/>
                <a:ea typeface="Poppins"/>
                <a:cs typeface="Poppins"/>
                <a:sym typeface="Poppins"/>
              </a:rPr>
              <a:t>Aashiq Ahmed 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776454" y="6847438"/>
            <a:ext cx="2366980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dirty="0" err="1">
                <a:solidFill>
                  <a:srgbClr val="B7212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Sukesan</a:t>
            </a:r>
            <a:r>
              <a:rPr lang="en-US" sz="2300" dirty="0">
                <a:solidFill>
                  <a:srgbClr val="B72121"/>
                </a:solidFill>
                <a:latin typeface="Poppins"/>
                <a:ea typeface="Poppins"/>
                <a:cs typeface="Poppins"/>
                <a:sym typeface="Poppins"/>
              </a:rPr>
              <a:t> EG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465695" y="6824638"/>
            <a:ext cx="2366980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B7212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Vengadesh</a:t>
            </a:r>
            <a:r>
              <a:rPr lang="en-US" sz="2300" dirty="0">
                <a:solidFill>
                  <a:srgbClr val="B72121"/>
                </a:solidFill>
                <a:latin typeface="Poppins"/>
                <a:ea typeface="Poppins"/>
                <a:cs typeface="Poppins"/>
                <a:sym typeface="Poppins"/>
              </a:rPr>
              <a:t> J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07971" y="1276350"/>
            <a:ext cx="4872059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00"/>
              </a:lnSpc>
            </a:pPr>
            <a:r>
              <a:rPr lang="en-US" sz="9000">
                <a:solidFill>
                  <a:srgbClr val="B72121"/>
                </a:solidFill>
                <a:latin typeface="Anton"/>
                <a:ea typeface="Anton"/>
                <a:cs typeface="Anton"/>
                <a:sym typeface="Anton"/>
              </a:rPr>
              <a:t>OUR TEAM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83EFFE-C638-6BF9-AB85-FA5574293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3105" y="3040782"/>
            <a:ext cx="2773015" cy="2907556"/>
          </a:xfrm>
          <a:prstGeom prst="rect">
            <a:avLst/>
          </a:prstGeom>
        </p:spPr>
      </p:pic>
    </p:spTree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486188"/>
            <a:ext cx="4467769" cy="2977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80"/>
              </a:lnSpc>
            </a:pPr>
            <a:r>
              <a:rPr lang="en-US" sz="9000">
                <a:solidFill>
                  <a:srgbClr val="B72121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</p:txBody>
      </p:sp>
    </p:spTree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57250"/>
            <a:ext cx="6637698" cy="1534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27"/>
              </a:lnSpc>
              <a:spcBef>
                <a:spcPct val="0"/>
              </a:spcBef>
            </a:pPr>
            <a:r>
              <a:rPr lang="en-US" sz="8948">
                <a:solidFill>
                  <a:srgbClr val="B72121"/>
                </a:solidFill>
                <a:latin typeface="Anton"/>
                <a:ea typeface="Anton"/>
                <a:cs typeface="Anton"/>
                <a:sym typeface="Anton"/>
              </a:rPr>
              <a:t>INTRODUCTION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127384"/>
            <a:ext cx="15487769" cy="3568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898" lvl="1" indent="-269949" algn="just">
              <a:lnSpc>
                <a:spcPts val="3500"/>
              </a:lnSpc>
              <a:buFont typeface="Arial"/>
              <a:buChar char="•"/>
            </a:pPr>
            <a:r>
              <a:rPr lang="en-US" sz="2500" b="1" dirty="0">
                <a:solidFill>
                  <a:srgbClr val="B7212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The Concept</a:t>
            </a:r>
            <a:r>
              <a:rPr lang="en-US" sz="2500" dirty="0">
                <a:solidFill>
                  <a:srgbClr val="B7212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: An Autonomous 6WD rover that navigates between crop rows to monitor plant health.</a:t>
            </a:r>
          </a:p>
          <a:p>
            <a:pPr algn="just">
              <a:lnSpc>
                <a:spcPts val="3500"/>
              </a:lnSpc>
            </a:pPr>
            <a:endParaRPr lang="en-US" sz="2500" dirty="0">
              <a:solidFill>
                <a:srgbClr val="B7212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539898" lvl="1" indent="-269949" algn="just">
              <a:lnSpc>
                <a:spcPts val="3500"/>
              </a:lnSpc>
              <a:buFont typeface="Arial"/>
              <a:buChar char="•"/>
            </a:pPr>
            <a:r>
              <a:rPr lang="en-US" sz="2500" b="1" dirty="0">
                <a:solidFill>
                  <a:srgbClr val="B7212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Core Innovation</a:t>
            </a:r>
            <a:r>
              <a:rPr lang="en-US" sz="2500" dirty="0">
                <a:solidFill>
                  <a:srgbClr val="B7212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: Replacing expensive industrial sensors with "Virtual Sensors" using Computer Vision and Signal Processing algorithms.</a:t>
            </a:r>
          </a:p>
          <a:p>
            <a:pPr algn="just">
              <a:lnSpc>
                <a:spcPts val="3500"/>
              </a:lnSpc>
            </a:pPr>
            <a:endParaRPr lang="en-US" sz="2500" dirty="0">
              <a:solidFill>
                <a:srgbClr val="B7212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539898" lvl="1" indent="-269949" algn="just">
              <a:lnSpc>
                <a:spcPts val="3500"/>
              </a:lnSpc>
              <a:buFont typeface="Arial"/>
              <a:buChar char="•"/>
            </a:pPr>
            <a:r>
              <a:rPr lang="en-US" sz="2500" b="1" dirty="0">
                <a:solidFill>
                  <a:srgbClr val="B7212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Goal</a:t>
            </a:r>
            <a:r>
              <a:rPr lang="en-US" sz="2500" dirty="0">
                <a:solidFill>
                  <a:srgbClr val="B7212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: To provide early warning for Nitrogen deficiency, Water stress, and Disease risk without human intervention.</a:t>
            </a:r>
          </a:p>
          <a:p>
            <a:pPr algn="just">
              <a:lnSpc>
                <a:spcPts val="3500"/>
              </a:lnSpc>
              <a:spcBef>
                <a:spcPct val="0"/>
              </a:spcBef>
            </a:pPr>
            <a:endParaRPr lang="en-US" sz="2500" dirty="0">
              <a:solidFill>
                <a:srgbClr val="B7212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94301" y="3595048"/>
            <a:ext cx="5764999" cy="3096904"/>
          </a:xfrm>
          <a:custGeom>
            <a:avLst/>
            <a:gdLst/>
            <a:ahLst/>
            <a:cxnLst/>
            <a:rect l="l" t="t" r="r" b="b"/>
            <a:pathLst>
              <a:path w="5764999" h="3096904">
                <a:moveTo>
                  <a:pt x="0" y="0"/>
                </a:moveTo>
                <a:lnTo>
                  <a:pt x="5764999" y="0"/>
                </a:lnTo>
                <a:lnTo>
                  <a:pt x="5764999" y="3096904"/>
                </a:lnTo>
                <a:lnTo>
                  <a:pt x="0" y="30969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45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47725"/>
            <a:ext cx="9080584" cy="1552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00"/>
              </a:lnSpc>
              <a:spcBef>
                <a:spcPct val="0"/>
              </a:spcBef>
            </a:pPr>
            <a:r>
              <a:rPr lang="en-US" sz="9000">
                <a:solidFill>
                  <a:srgbClr val="B72121"/>
                </a:solidFill>
                <a:latin typeface="Anton"/>
                <a:ea typeface="Anton"/>
                <a:cs typeface="Anton"/>
                <a:sym typeface="Anton"/>
              </a:rPr>
              <a:t>PROBLEM STATEMENT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458737"/>
            <a:ext cx="9553295" cy="6120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 dirty="0">
                <a:solidFill>
                  <a:srgbClr val="B7212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Limitations of Manual Scouting:</a:t>
            </a:r>
          </a:p>
          <a:p>
            <a:pPr algn="l">
              <a:lnSpc>
                <a:spcPts val="3220"/>
              </a:lnSpc>
            </a:pPr>
            <a:endParaRPr lang="en-US" sz="2300" b="1" dirty="0">
              <a:solidFill>
                <a:srgbClr val="B72121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  <a:p>
            <a:pPr marL="496718" lvl="1" indent="-248359" algn="l">
              <a:lnSpc>
                <a:spcPts val="3220"/>
              </a:lnSpc>
              <a:buFont typeface="Arial"/>
              <a:buChar char="•"/>
            </a:pPr>
            <a:r>
              <a:rPr lang="en-US" sz="2300" b="1" dirty="0">
                <a:solidFill>
                  <a:srgbClr val="B7212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Subjectivity</a:t>
            </a:r>
            <a:r>
              <a:rPr lang="en-US" sz="2300" dirty="0">
                <a:solidFill>
                  <a:srgbClr val="B7212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: Human visual inspection is prone to error and fatigue.</a:t>
            </a:r>
          </a:p>
          <a:p>
            <a:pPr marL="496718" lvl="1" indent="-248359" algn="l">
              <a:lnSpc>
                <a:spcPts val="3220"/>
              </a:lnSpc>
              <a:buFont typeface="Arial"/>
              <a:buChar char="•"/>
            </a:pPr>
            <a:r>
              <a:rPr lang="en-US" sz="2300" b="1" dirty="0">
                <a:solidFill>
                  <a:srgbClr val="B7212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Scale</a:t>
            </a:r>
            <a:r>
              <a:rPr lang="en-US" sz="2300" dirty="0">
                <a:solidFill>
                  <a:srgbClr val="B7212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: Impossible to inspect 300,000+ plants in a 10-acre field manually.</a:t>
            </a:r>
          </a:p>
          <a:p>
            <a:pPr marL="496718" lvl="1" indent="-248359" algn="l">
              <a:lnSpc>
                <a:spcPts val="3220"/>
              </a:lnSpc>
              <a:buFont typeface="Arial"/>
              <a:buChar char="•"/>
            </a:pPr>
            <a:r>
              <a:rPr lang="en-US" sz="2300" b="1" dirty="0">
                <a:solidFill>
                  <a:srgbClr val="B7212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Latency</a:t>
            </a:r>
            <a:r>
              <a:rPr lang="en-US" sz="2300" dirty="0">
                <a:solidFill>
                  <a:srgbClr val="B7212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: Visual symptoms (yellowing/wilting) often appear only after 30% of yield is lost.</a:t>
            </a:r>
          </a:p>
          <a:p>
            <a:pPr algn="l">
              <a:lnSpc>
                <a:spcPts val="3220"/>
              </a:lnSpc>
            </a:pPr>
            <a:endParaRPr lang="en-US" sz="2300" dirty="0">
              <a:solidFill>
                <a:srgbClr val="B7212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algn="l">
              <a:lnSpc>
                <a:spcPts val="3220"/>
              </a:lnSpc>
            </a:pPr>
            <a:r>
              <a:rPr lang="en-US" sz="2300" b="1" dirty="0">
                <a:solidFill>
                  <a:srgbClr val="B7212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High Cost of Existing Technology:</a:t>
            </a:r>
          </a:p>
          <a:p>
            <a:pPr algn="l">
              <a:lnSpc>
                <a:spcPts val="3220"/>
              </a:lnSpc>
            </a:pPr>
            <a:endParaRPr lang="en-US" sz="2300" b="1" dirty="0">
              <a:solidFill>
                <a:srgbClr val="B72121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  <a:p>
            <a:pPr marL="496718" lvl="1" indent="-248359" algn="l">
              <a:lnSpc>
                <a:spcPts val="3220"/>
              </a:lnSpc>
              <a:buFont typeface="Arial"/>
              <a:buChar char="•"/>
            </a:pPr>
            <a:r>
              <a:rPr lang="en-US" sz="2300" b="1" dirty="0">
                <a:solidFill>
                  <a:srgbClr val="B7212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Nitrogen Meter (SPAD-502) :</a:t>
            </a:r>
            <a:r>
              <a:rPr lang="en-US" sz="2300" dirty="0">
                <a:solidFill>
                  <a:srgbClr val="B7212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~₹2,00,000 ( For nitrogen estimation )</a:t>
            </a:r>
          </a:p>
          <a:p>
            <a:pPr marL="496718" lvl="1" indent="-248359" algn="l">
              <a:lnSpc>
                <a:spcPts val="3220"/>
              </a:lnSpc>
              <a:buFont typeface="Arial"/>
              <a:buChar char="•"/>
            </a:pPr>
            <a:r>
              <a:rPr lang="en-US" sz="2300" b="1" dirty="0">
                <a:solidFill>
                  <a:srgbClr val="B7212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Pressure Chamber :</a:t>
            </a:r>
            <a:r>
              <a:rPr lang="en-US" sz="2300" dirty="0">
                <a:solidFill>
                  <a:srgbClr val="B7212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~₹2,50,000 ( For water stress estimation )</a:t>
            </a:r>
          </a:p>
          <a:p>
            <a:pPr marL="496718" lvl="1" indent="-248359" algn="l">
              <a:lnSpc>
                <a:spcPts val="3220"/>
              </a:lnSpc>
              <a:buFont typeface="Arial"/>
              <a:buChar char="•"/>
            </a:pPr>
            <a:r>
              <a:rPr lang="en-US" sz="2300" b="1" dirty="0">
                <a:solidFill>
                  <a:srgbClr val="B7212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RTK-GPS Systems :</a:t>
            </a:r>
            <a:r>
              <a:rPr lang="en-US" sz="2300" dirty="0">
                <a:solidFill>
                  <a:srgbClr val="B7212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~₹4,00,000 ( For navigation )</a:t>
            </a:r>
          </a:p>
          <a:p>
            <a:pPr algn="l">
              <a:lnSpc>
                <a:spcPts val="3220"/>
              </a:lnSpc>
            </a:pPr>
            <a:endParaRPr lang="en-US" sz="2300" dirty="0">
              <a:solidFill>
                <a:srgbClr val="B7212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algn="l">
              <a:lnSpc>
                <a:spcPts val="3220"/>
              </a:lnSpc>
            </a:pPr>
            <a:r>
              <a:rPr lang="en-US" sz="2300" b="1" dirty="0">
                <a:solidFill>
                  <a:srgbClr val="B7212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Gap :</a:t>
            </a:r>
            <a:r>
              <a:rPr lang="en-US" sz="2300" dirty="0">
                <a:solidFill>
                  <a:srgbClr val="B7212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Small-scale farmers need a low-cost, automated solution.</a:t>
            </a:r>
          </a:p>
        </p:txBody>
      </p:sp>
    </p:spTree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835466"/>
            <a:ext cx="16230600" cy="4577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just">
              <a:lnSpc>
                <a:spcPts val="3013"/>
              </a:lnSpc>
              <a:buFont typeface="Arial"/>
              <a:buChar char="•"/>
            </a:pPr>
            <a:r>
              <a:rPr lang="en-US" sz="2300" b="1" dirty="0">
                <a:solidFill>
                  <a:srgbClr val="B7212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Platform :</a:t>
            </a:r>
            <a:r>
              <a:rPr lang="en-US" sz="2300" dirty="0">
                <a:solidFill>
                  <a:srgbClr val="B7212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6WD Off-Road Autonomous Rover.</a:t>
            </a:r>
          </a:p>
          <a:p>
            <a:pPr algn="just">
              <a:lnSpc>
                <a:spcPts val="3013"/>
              </a:lnSpc>
            </a:pPr>
            <a:endParaRPr lang="en-US" sz="2300" dirty="0">
              <a:solidFill>
                <a:srgbClr val="B7212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496571" lvl="1" indent="-248285" algn="just">
              <a:lnSpc>
                <a:spcPts val="3013"/>
              </a:lnSpc>
              <a:buFont typeface="Arial"/>
              <a:buChar char="•"/>
            </a:pPr>
            <a:r>
              <a:rPr lang="en-US" sz="2300" b="1" dirty="0">
                <a:solidFill>
                  <a:srgbClr val="B7212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Navigation : </a:t>
            </a:r>
            <a:r>
              <a:rPr lang="en-US" sz="2300" dirty="0">
                <a:solidFill>
                  <a:srgbClr val="B7212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LiDAR-based "Tunnel Navigation" (GPS-free).</a:t>
            </a:r>
          </a:p>
          <a:p>
            <a:pPr algn="just">
              <a:lnSpc>
                <a:spcPts val="3013"/>
              </a:lnSpc>
            </a:pPr>
            <a:endParaRPr lang="en-US" sz="2300" dirty="0">
              <a:solidFill>
                <a:srgbClr val="B7212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496571" lvl="1" indent="-248285" algn="just">
              <a:lnSpc>
                <a:spcPts val="3013"/>
              </a:lnSpc>
              <a:buFont typeface="Arial"/>
              <a:buChar char="•"/>
            </a:pPr>
            <a:r>
              <a:rPr lang="en-US" sz="2300" b="1" dirty="0">
                <a:solidFill>
                  <a:srgbClr val="B7212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Sensing approach :</a:t>
            </a:r>
            <a:r>
              <a:rPr lang="en-US" sz="2300" dirty="0">
                <a:solidFill>
                  <a:srgbClr val="B7212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Non-Invasive Virtual Phenotyping - Instead of chemical analysis, we use Optical &amp; Geometric Analysis.</a:t>
            </a:r>
          </a:p>
          <a:p>
            <a:pPr algn="just">
              <a:lnSpc>
                <a:spcPts val="3013"/>
              </a:lnSpc>
            </a:pPr>
            <a:endParaRPr lang="en-US" sz="2300" dirty="0">
              <a:solidFill>
                <a:srgbClr val="B7212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496571" lvl="1" indent="-248285" algn="just">
              <a:lnSpc>
                <a:spcPts val="3013"/>
              </a:lnSpc>
              <a:buFont typeface="Arial"/>
              <a:buChar char="•"/>
            </a:pPr>
            <a:r>
              <a:rPr lang="en-US" sz="2300" b="1" dirty="0">
                <a:solidFill>
                  <a:srgbClr val="B7212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Key Parameters Monitored :</a:t>
            </a:r>
          </a:p>
          <a:p>
            <a:pPr algn="just">
              <a:lnSpc>
                <a:spcPts val="3013"/>
              </a:lnSpc>
            </a:pPr>
            <a:endParaRPr lang="en-US" sz="2300" b="1" dirty="0">
              <a:solidFill>
                <a:srgbClr val="B72121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  <a:p>
            <a:pPr marL="496571" lvl="1" indent="-248285" algn="just">
              <a:lnSpc>
                <a:spcPts val="3013"/>
              </a:lnSpc>
              <a:buAutoNum type="arabicPeriod"/>
            </a:pPr>
            <a:r>
              <a:rPr lang="en-US" sz="2300" dirty="0">
                <a:solidFill>
                  <a:srgbClr val="B7212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Nitrogen Levels (via Color Indexing)</a:t>
            </a:r>
          </a:p>
          <a:p>
            <a:pPr marL="496571" lvl="1" indent="-248285" algn="just">
              <a:lnSpc>
                <a:spcPts val="3013"/>
              </a:lnSpc>
              <a:buAutoNum type="arabicPeriod"/>
            </a:pPr>
            <a:r>
              <a:rPr lang="en-US" sz="2300" dirty="0">
                <a:solidFill>
                  <a:srgbClr val="B7212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Water Stress/Wilting (via Leaf Angle Geometry)</a:t>
            </a:r>
          </a:p>
          <a:p>
            <a:pPr marL="496571" lvl="1" indent="-248285" algn="just">
              <a:lnSpc>
                <a:spcPts val="3013"/>
              </a:lnSpc>
              <a:buAutoNum type="arabicPeriod"/>
            </a:pPr>
            <a:r>
              <a:rPr lang="en-US" sz="2300" dirty="0">
                <a:solidFill>
                  <a:srgbClr val="B7212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Disease Risk (via Thermodynamic VPD Calculation)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857250"/>
            <a:ext cx="8604431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B72121"/>
                </a:solidFill>
                <a:latin typeface="Anton"/>
                <a:ea typeface="Anton"/>
                <a:cs typeface="Anton"/>
                <a:sym typeface="Anton"/>
              </a:rPr>
              <a:t>PROPOSED SOLUTION</a:t>
            </a:r>
          </a:p>
        </p:txBody>
      </p:sp>
    </p:spTree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76350"/>
            <a:ext cx="10646264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9000">
                <a:solidFill>
                  <a:srgbClr val="B72121"/>
                </a:solidFill>
                <a:latin typeface="Anton"/>
                <a:ea typeface="Anton"/>
                <a:cs typeface="Anton"/>
                <a:sym typeface="Anton"/>
              </a:rPr>
              <a:t>HARDWARE COMPONENTS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147C124-FC0E-7FF9-FC66-4ABC540C4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865630"/>
              </p:ext>
            </p:extLst>
          </p:nvPr>
        </p:nvGraphicFramePr>
        <p:xfrm>
          <a:off x="1028700" y="2628900"/>
          <a:ext cx="16116300" cy="621792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223260">
                  <a:extLst>
                    <a:ext uri="{9D8B030D-6E8A-4147-A177-3AD203B41FA5}">
                      <a16:colId xmlns:a16="http://schemas.microsoft.com/office/drawing/2014/main" val="635654050"/>
                    </a:ext>
                  </a:extLst>
                </a:gridCol>
                <a:gridCol w="3223260">
                  <a:extLst>
                    <a:ext uri="{9D8B030D-6E8A-4147-A177-3AD203B41FA5}">
                      <a16:colId xmlns:a16="http://schemas.microsoft.com/office/drawing/2014/main" val="2449545047"/>
                    </a:ext>
                  </a:extLst>
                </a:gridCol>
                <a:gridCol w="3223260">
                  <a:extLst>
                    <a:ext uri="{9D8B030D-6E8A-4147-A177-3AD203B41FA5}">
                      <a16:colId xmlns:a16="http://schemas.microsoft.com/office/drawing/2014/main" val="1422120860"/>
                    </a:ext>
                  </a:extLst>
                </a:gridCol>
                <a:gridCol w="3223260">
                  <a:extLst>
                    <a:ext uri="{9D8B030D-6E8A-4147-A177-3AD203B41FA5}">
                      <a16:colId xmlns:a16="http://schemas.microsoft.com/office/drawing/2014/main" val="3357262548"/>
                    </a:ext>
                  </a:extLst>
                </a:gridCol>
                <a:gridCol w="3223260">
                  <a:extLst>
                    <a:ext uri="{9D8B030D-6E8A-4147-A177-3AD203B41FA5}">
                      <a16:colId xmlns:a16="http://schemas.microsoft.com/office/drawing/2014/main" val="3609082356"/>
                    </a:ext>
                  </a:extLst>
                </a:gridCol>
              </a:tblGrid>
              <a:tr h="1756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Component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Specification /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Qty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Function in Project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502008"/>
                  </a:ext>
                </a:extLst>
              </a:tr>
              <a:tr h="4391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Core Computing</a:t>
                      </a:r>
                      <a:endParaRPr lang="en-IN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0"/>
                        <a:t>Main Computer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Raspberry Pi 5 (8GB RAM)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The "Brain." Runs Python, OpenCV vision algorithms, and LiDAR navigation logic.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8253676"/>
                  </a:ext>
                </a:extLst>
              </a:tr>
              <a:tr h="307383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0"/>
                        <a:t>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MicroSD Card (32GB, Class 10)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Stores the Raspberry Pi OS, your code, and logged data/images.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2578277"/>
                  </a:ext>
                </a:extLst>
              </a:tr>
              <a:tr h="4391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Sensors (Inputs)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0"/>
                        <a:t>Primary Navigation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YD Lidar T-mini Plus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Scans crop rows to create a 2D map for "tunnel navigation" without GPS.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9953310"/>
                  </a:ext>
                </a:extLst>
              </a:tr>
              <a:tr h="439119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0"/>
                        <a:t>Visual Sensor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400" b="1" dirty="0"/>
                        <a:t>Raspberry Pi Camera Module V3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Captures images for "Virtual Nitrogen" (Color) and "Wilting" (Angle) analysis.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7935240"/>
                  </a:ext>
                </a:extLst>
              </a:tr>
              <a:tr h="439119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0"/>
                        <a:t>Stability Sensor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MPU6050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Provides heading data (Yaw) to correct driving errors on slippery mud.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3559529"/>
                  </a:ext>
                </a:extLst>
              </a:tr>
              <a:tr h="439119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0" dirty="0"/>
                        <a:t>Climate Sensor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DHT22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Measures air data to calculate Vapor Pressure Deficit (VPD) for disease risk.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1773424"/>
                  </a:ext>
                </a:extLst>
              </a:tr>
              <a:tr h="4391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Mechanical &amp; Motion</a:t>
                      </a:r>
                      <a:endParaRPr lang="en-IN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0"/>
                        <a:t>Drive Actuators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/>
                        <a:t>High-Torque DC Geared Motors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Provides the necessary torque to drive the robot through rough agricultural soil.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4843482"/>
                  </a:ext>
                </a:extLst>
              </a:tr>
              <a:tr h="307383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0"/>
                        <a:t>Traction 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/>
                        <a:t>Off-Road Rubber </a:t>
                      </a:r>
                      <a:r>
                        <a:rPr lang="en-US" sz="1400" b="1" dirty="0" err="1"/>
                        <a:t>Tyres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Ensures high grip on loose mud and field furrows.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1851610"/>
                  </a:ext>
                </a:extLst>
              </a:tr>
              <a:tr h="439119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0"/>
                        <a:t>Suspension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/>
                        <a:t>Spring-Loaded Struts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Absorbs vibrations from uneven terrain to keep the LiDAR and Camera stable.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7763634"/>
                  </a:ext>
                </a:extLst>
              </a:tr>
              <a:tr h="439119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0"/>
                        <a:t>Structural Frame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/>
                        <a:t>Aluminum Alloy Base &amp; Top Plate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0"/>
                        <a:t>1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The main load-bearing structure that holds the electronics and battery.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2013352"/>
                  </a:ext>
                </a:extLst>
              </a:tr>
              <a:tr h="439119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0" dirty="0"/>
                        <a:t>Motor Drivers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BTS7960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Handles high current from battery to drive the motors. (1 for Left side, 1 for Right side).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1073670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76350"/>
            <a:ext cx="13799802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9000">
                <a:solidFill>
                  <a:srgbClr val="B72121"/>
                </a:solidFill>
                <a:latin typeface="Anton"/>
                <a:ea typeface="Anton"/>
                <a:cs typeface="Anton"/>
                <a:sym typeface="Anton"/>
              </a:rPr>
              <a:t>VIRTUAL SENSORS METHODOLOGY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792212"/>
            <a:ext cx="16230600" cy="5789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6"/>
              </a:lnSpc>
            </a:pPr>
            <a:r>
              <a:rPr lang="en-US" sz="2300" b="1" dirty="0">
                <a:solidFill>
                  <a:srgbClr val="B7212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Virtual Sensor Algorithms</a:t>
            </a:r>
          </a:p>
          <a:p>
            <a:pPr algn="l">
              <a:lnSpc>
                <a:spcPts val="3496"/>
              </a:lnSpc>
            </a:pPr>
            <a:endParaRPr lang="en-US" sz="2300" b="1" dirty="0">
              <a:solidFill>
                <a:srgbClr val="B72121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  <a:p>
            <a:pPr marL="496571" lvl="1" indent="-248285" algn="l">
              <a:lnSpc>
                <a:spcPts val="3496"/>
              </a:lnSpc>
              <a:buAutoNum type="arabicPeriod"/>
            </a:pPr>
            <a:r>
              <a:rPr lang="en-US" sz="2300" b="1" dirty="0">
                <a:solidFill>
                  <a:srgbClr val="B7212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Virtual Nitrogen Sensor (Color Analysis):</a:t>
            </a:r>
          </a:p>
          <a:p>
            <a:pPr marL="993141" lvl="2" indent="-331047" algn="l">
              <a:lnSpc>
                <a:spcPts val="3496"/>
              </a:lnSpc>
              <a:buFont typeface="Arial"/>
              <a:buChar char="⚬"/>
            </a:pPr>
            <a:r>
              <a:rPr lang="en-US" sz="2300" b="1" dirty="0">
                <a:solidFill>
                  <a:srgbClr val="B7212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Algorithm </a:t>
            </a:r>
            <a:r>
              <a:rPr lang="en-US" sz="2300" dirty="0">
                <a:solidFill>
                  <a:srgbClr val="B7212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: DGCI (Dark Green Color Index).</a:t>
            </a:r>
          </a:p>
          <a:p>
            <a:pPr marL="993141" lvl="2" indent="-331047" algn="l">
              <a:lnSpc>
                <a:spcPts val="3496"/>
              </a:lnSpc>
              <a:buFont typeface="Arial"/>
              <a:buChar char="⚬"/>
            </a:pPr>
            <a:r>
              <a:rPr lang="en-US" sz="2300" b="1" dirty="0">
                <a:solidFill>
                  <a:srgbClr val="B7212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Logic : </a:t>
            </a:r>
            <a:r>
              <a:rPr lang="en-US" sz="2300" dirty="0">
                <a:solidFill>
                  <a:srgbClr val="B7212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Converts RGB to HSB color space. A lower DGCI score correlates to Nitrogen deficiency (Chlorosis).</a:t>
            </a:r>
          </a:p>
          <a:p>
            <a:pPr marL="496571" lvl="1" indent="-248285" algn="l">
              <a:lnSpc>
                <a:spcPts val="3496"/>
              </a:lnSpc>
              <a:buAutoNum type="arabicPeriod"/>
            </a:pPr>
            <a:r>
              <a:rPr lang="en-US" sz="2300" b="1" dirty="0">
                <a:solidFill>
                  <a:srgbClr val="B7212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Virtual Wilting Sensor (Geometric Analysis):</a:t>
            </a:r>
          </a:p>
          <a:p>
            <a:pPr marL="993141" lvl="2" indent="-331047" algn="l">
              <a:lnSpc>
                <a:spcPts val="3496"/>
              </a:lnSpc>
              <a:buFont typeface="Arial"/>
              <a:buChar char="⚬"/>
            </a:pPr>
            <a:r>
              <a:rPr lang="en-US" sz="2300" b="1" dirty="0">
                <a:solidFill>
                  <a:srgbClr val="B7212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Algorithm </a:t>
            </a:r>
            <a:r>
              <a:rPr lang="en-US" sz="2300" dirty="0">
                <a:solidFill>
                  <a:srgbClr val="B7212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: Canny Edge Detection + Hough Transform.</a:t>
            </a:r>
          </a:p>
          <a:p>
            <a:pPr marL="993141" lvl="2" indent="-331047" algn="l">
              <a:lnSpc>
                <a:spcPts val="3496"/>
              </a:lnSpc>
              <a:buFont typeface="Arial"/>
              <a:buChar char="⚬"/>
            </a:pPr>
            <a:r>
              <a:rPr lang="en-US" sz="2300" b="1" dirty="0">
                <a:solidFill>
                  <a:srgbClr val="B7212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Logic :</a:t>
            </a:r>
            <a:r>
              <a:rPr lang="en-US" sz="2300" dirty="0">
                <a:solidFill>
                  <a:srgbClr val="B7212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Calculates the angle of leaf veins relative to the stem. Drooping angles (&lt;45°) indicate turgor pressure loss (Wilting).</a:t>
            </a:r>
          </a:p>
          <a:p>
            <a:pPr marL="496571" lvl="1" indent="-248285" algn="l">
              <a:lnSpc>
                <a:spcPts val="3496"/>
              </a:lnSpc>
              <a:buAutoNum type="arabicPeriod"/>
            </a:pPr>
            <a:r>
              <a:rPr lang="en-US" sz="2300" b="1" dirty="0">
                <a:solidFill>
                  <a:srgbClr val="B7212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Virtual Disease Sensor (Thermodynamics):</a:t>
            </a:r>
          </a:p>
          <a:p>
            <a:pPr marL="993141" lvl="2" indent="-331047" algn="l">
              <a:lnSpc>
                <a:spcPts val="3496"/>
              </a:lnSpc>
              <a:buFont typeface="Arial"/>
              <a:buChar char="⚬"/>
            </a:pPr>
            <a:r>
              <a:rPr lang="en-US" sz="2300" b="1" dirty="0">
                <a:solidFill>
                  <a:srgbClr val="B7212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Algorithm : </a:t>
            </a:r>
            <a:r>
              <a:rPr lang="en-US" sz="2300" dirty="0">
                <a:solidFill>
                  <a:srgbClr val="B7212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Vapor Pressure Deficit (VPD) Calculation.</a:t>
            </a:r>
          </a:p>
          <a:p>
            <a:pPr marL="993141" lvl="2" indent="-331047" algn="l">
              <a:lnSpc>
                <a:spcPts val="3496"/>
              </a:lnSpc>
              <a:buFont typeface="Arial"/>
              <a:buChar char="⚬"/>
            </a:pPr>
            <a:r>
              <a:rPr lang="en-US" sz="2300" b="1" dirty="0">
                <a:solidFill>
                  <a:srgbClr val="B7212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Logic :</a:t>
            </a:r>
            <a:r>
              <a:rPr lang="en-US" sz="2300" dirty="0">
                <a:solidFill>
                  <a:srgbClr val="B7212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Uses Temp/Humidity to calculate air saturation. Low VPD (&lt;0.4 kPa) predicts fungal outbreak risk.             VPD = VP{sat} - VP{act}</a:t>
            </a: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48413" y="3504281"/>
            <a:ext cx="6010887" cy="3278438"/>
          </a:xfrm>
          <a:custGeom>
            <a:avLst/>
            <a:gdLst/>
            <a:ahLst/>
            <a:cxnLst/>
            <a:rect l="l" t="t" r="r" b="b"/>
            <a:pathLst>
              <a:path w="6010887" h="3278438">
                <a:moveTo>
                  <a:pt x="0" y="0"/>
                </a:moveTo>
                <a:lnTo>
                  <a:pt x="6010887" y="0"/>
                </a:lnTo>
                <a:lnTo>
                  <a:pt x="6010887" y="3278438"/>
                </a:lnTo>
                <a:lnTo>
                  <a:pt x="0" y="32784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276350"/>
            <a:ext cx="11372023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9000">
                <a:solidFill>
                  <a:srgbClr val="B72121"/>
                </a:solidFill>
                <a:latin typeface="Anton"/>
                <a:ea typeface="Anton"/>
                <a:cs typeface="Anton"/>
                <a:sym typeface="Anton"/>
              </a:rPr>
              <a:t>NAVIGATION METHODOLOGY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522982"/>
            <a:ext cx="10219713" cy="469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6"/>
              </a:lnSpc>
            </a:pPr>
            <a:r>
              <a:rPr lang="en-US" sz="2300" b="1" dirty="0">
                <a:solidFill>
                  <a:srgbClr val="B7212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Autonomous Navigation Strategy</a:t>
            </a:r>
          </a:p>
          <a:p>
            <a:pPr marL="496571" lvl="1" indent="-248285" algn="l">
              <a:lnSpc>
                <a:spcPts val="3726"/>
              </a:lnSpc>
              <a:buFont typeface="Arial"/>
              <a:buChar char="•"/>
            </a:pPr>
            <a:r>
              <a:rPr lang="en-US" sz="2300" b="1" dirty="0">
                <a:solidFill>
                  <a:srgbClr val="B7212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Technique :</a:t>
            </a:r>
            <a:r>
              <a:rPr lang="en-US" sz="2300" dirty="0">
                <a:solidFill>
                  <a:srgbClr val="B7212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LiDAR Tunneling (Row Following).</a:t>
            </a:r>
          </a:p>
          <a:p>
            <a:pPr marL="496571" lvl="1" indent="-248285" algn="l">
              <a:lnSpc>
                <a:spcPts val="3726"/>
              </a:lnSpc>
              <a:buFont typeface="Arial"/>
              <a:buChar char="•"/>
            </a:pPr>
            <a:r>
              <a:rPr lang="en-US" sz="2300" b="1" dirty="0">
                <a:solidFill>
                  <a:srgbClr val="B7212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Sensor Fusion :</a:t>
            </a:r>
            <a:r>
              <a:rPr lang="en-US" sz="2300" dirty="0">
                <a:solidFill>
                  <a:srgbClr val="B7212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LiDAR + MPU6050 Gyroscope.</a:t>
            </a:r>
          </a:p>
          <a:p>
            <a:pPr marL="496571" lvl="1" indent="-248285" algn="l">
              <a:lnSpc>
                <a:spcPts val="3726"/>
              </a:lnSpc>
              <a:buFont typeface="Arial"/>
              <a:buChar char="•"/>
            </a:pPr>
            <a:r>
              <a:rPr lang="en-US" sz="2300" b="1" dirty="0">
                <a:solidFill>
                  <a:srgbClr val="B7212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Control Logic :</a:t>
            </a:r>
          </a:p>
          <a:p>
            <a:pPr marL="993141" lvl="2" indent="-331047" algn="l">
              <a:lnSpc>
                <a:spcPts val="3726"/>
              </a:lnSpc>
              <a:buFont typeface="Arial"/>
              <a:buChar char="⚬"/>
            </a:pPr>
            <a:r>
              <a:rPr lang="en-US" sz="2300" dirty="0">
                <a:solidFill>
                  <a:srgbClr val="B7212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LiDAR: Measures distance to Left (</a:t>
            </a:r>
            <a:r>
              <a:rPr lang="en-US" sz="2300" dirty="0" err="1">
                <a:solidFill>
                  <a:srgbClr val="B7212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d_L</a:t>
            </a:r>
            <a:r>
              <a:rPr lang="en-US" sz="2300" dirty="0">
                <a:solidFill>
                  <a:srgbClr val="B7212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) and Right (</a:t>
            </a:r>
            <a:r>
              <a:rPr lang="en-US" sz="2300" dirty="0" err="1">
                <a:solidFill>
                  <a:srgbClr val="B7212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d_R</a:t>
            </a:r>
            <a:r>
              <a:rPr lang="en-US" sz="2300" dirty="0">
                <a:solidFill>
                  <a:srgbClr val="B7212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) crop rows.</a:t>
            </a:r>
          </a:p>
          <a:p>
            <a:pPr marL="993141" lvl="2" indent="-331047" algn="l">
              <a:lnSpc>
                <a:spcPts val="3726"/>
              </a:lnSpc>
              <a:buFont typeface="Arial"/>
              <a:buChar char="⚬"/>
            </a:pPr>
            <a:r>
              <a:rPr lang="en-US" sz="2300" dirty="0">
                <a:solidFill>
                  <a:srgbClr val="B7212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PID Controller: Corrects steering based on Error (E = </a:t>
            </a:r>
            <a:r>
              <a:rPr lang="en-US" sz="2300" dirty="0" err="1">
                <a:solidFill>
                  <a:srgbClr val="B7212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d_R</a:t>
            </a:r>
            <a:r>
              <a:rPr lang="en-US" sz="2300" dirty="0">
                <a:solidFill>
                  <a:srgbClr val="B7212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- </a:t>
            </a:r>
            <a:r>
              <a:rPr lang="en-US" sz="2300" dirty="0" err="1">
                <a:solidFill>
                  <a:srgbClr val="B7212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d_L</a:t>
            </a:r>
            <a:r>
              <a:rPr lang="en-US" sz="2300" dirty="0">
                <a:solidFill>
                  <a:srgbClr val="B7212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)</a:t>
            </a:r>
          </a:p>
          <a:p>
            <a:pPr marL="993141" lvl="2" indent="-331047" algn="l">
              <a:lnSpc>
                <a:spcPts val="3726"/>
              </a:lnSpc>
              <a:buFont typeface="Arial"/>
              <a:buChar char="⚬"/>
            </a:pPr>
            <a:r>
              <a:rPr lang="en-US" sz="2300" dirty="0">
                <a:solidFill>
                  <a:srgbClr val="B7212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Gyroscope: Provides "Heading Lock" to prevent twisting on slippery mud.</a:t>
            </a:r>
          </a:p>
          <a:p>
            <a:pPr marL="496571" lvl="1" indent="-248285" algn="l">
              <a:lnSpc>
                <a:spcPts val="3726"/>
              </a:lnSpc>
              <a:buFont typeface="Arial"/>
              <a:buChar char="•"/>
            </a:pPr>
            <a:r>
              <a:rPr lang="en-US" sz="2300" b="1" dirty="0">
                <a:solidFill>
                  <a:srgbClr val="B7212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Auto-Stop Feature :</a:t>
            </a:r>
            <a:r>
              <a:rPr lang="en-US" sz="2300" dirty="0">
                <a:solidFill>
                  <a:srgbClr val="B7212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Detects "Infinite Width" at the end of the row to stop the robot automatically</a:t>
            </a:r>
            <a:r>
              <a:rPr lang="en-US" sz="2300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.</a:t>
            </a:r>
          </a:p>
        </p:txBody>
      </p:sp>
    </p:spTree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3050" y="2552700"/>
            <a:ext cx="15201900" cy="6108746"/>
          </a:xfrm>
          <a:custGeom>
            <a:avLst/>
            <a:gdLst/>
            <a:ahLst/>
            <a:cxnLst/>
            <a:rect l="l" t="t" r="r" b="b"/>
            <a:pathLst>
              <a:path w="9267579" h="5054692">
                <a:moveTo>
                  <a:pt x="0" y="0"/>
                </a:moveTo>
                <a:lnTo>
                  <a:pt x="9267578" y="0"/>
                </a:lnTo>
                <a:lnTo>
                  <a:pt x="9267578" y="5054692"/>
                </a:lnTo>
                <a:lnTo>
                  <a:pt x="0" y="50546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1028700" y="1276350"/>
            <a:ext cx="6858922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9000">
                <a:solidFill>
                  <a:srgbClr val="B72121"/>
                </a:solidFill>
                <a:latin typeface="Anton"/>
                <a:ea typeface="Anton"/>
                <a:cs typeface="Anton"/>
                <a:sym typeface="Anton"/>
              </a:rPr>
              <a:t>BLOCK DIAGRAM</a:t>
            </a:r>
          </a:p>
        </p:txBody>
      </p:sp>
    </p:spTree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245570"/>
            <a:ext cx="5467591" cy="324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1" dirty="0">
                <a:solidFill>
                  <a:srgbClr val="B7212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95% Cost Reduction</a:t>
            </a:r>
          </a:p>
          <a:p>
            <a:pPr algn="ctr">
              <a:lnSpc>
                <a:spcPts val="3220"/>
              </a:lnSpc>
            </a:pPr>
            <a:endParaRPr lang="en-US" sz="2300" b="1" dirty="0">
              <a:solidFill>
                <a:srgbClr val="B72121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  <a:p>
            <a:pPr algn="ctr">
              <a:lnSpc>
                <a:spcPts val="3220"/>
              </a:lnSpc>
            </a:pPr>
            <a:r>
              <a:rPr lang="en-US" sz="2300" b="1" dirty="0">
                <a:solidFill>
                  <a:srgbClr val="B7212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The Advantage : </a:t>
            </a:r>
            <a:r>
              <a:rPr lang="en-US" sz="2300" dirty="0">
                <a:solidFill>
                  <a:srgbClr val="B7212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Replaces expensive industrial sensors with smart software algorithms running on low-cost hardware.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B7212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Why it matters :</a:t>
            </a:r>
            <a:r>
              <a:rPr lang="en-US" sz="2300" dirty="0">
                <a:solidFill>
                  <a:srgbClr val="B7212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Makes precision agriculture technology affordable for small-scale Indian farmers.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748502" y="4245570"/>
            <a:ext cx="5431773" cy="4080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1" dirty="0">
                <a:solidFill>
                  <a:srgbClr val="B7212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GPS-Free "Tunnel" Navigation</a:t>
            </a:r>
          </a:p>
          <a:p>
            <a:pPr algn="ctr">
              <a:lnSpc>
                <a:spcPts val="3220"/>
              </a:lnSpc>
            </a:pPr>
            <a:endParaRPr lang="en-US" sz="2300" b="1" dirty="0">
              <a:solidFill>
                <a:srgbClr val="B72121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  <a:p>
            <a:pPr algn="ctr">
              <a:lnSpc>
                <a:spcPts val="3220"/>
              </a:lnSpc>
            </a:pPr>
            <a:r>
              <a:rPr lang="en-US" sz="2300" b="1" dirty="0">
                <a:solidFill>
                  <a:srgbClr val="B7212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The Advantage:</a:t>
            </a:r>
            <a:r>
              <a:rPr lang="en-US" sz="2300" dirty="0">
                <a:solidFill>
                  <a:srgbClr val="B7212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Unlike drones or tractors that rely on satellite signals (which get blocked by trees), this robot uses LiDAR to see crop rows as physical walls.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B7212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Why it matters:</a:t>
            </a:r>
            <a:r>
              <a:rPr lang="en-US" sz="2300" dirty="0">
                <a:solidFill>
                  <a:srgbClr val="B7212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It can navigate autonomously under dense crop canopies and in remote areas where GPS signals are weak or unavailable</a:t>
            </a:r>
            <a:r>
              <a:rPr lang="en-US" sz="2300" dirty="0">
                <a:solidFill>
                  <a:srgbClr val="B7212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427925" y="4274145"/>
            <a:ext cx="4826814" cy="3693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3"/>
              </a:lnSpc>
            </a:pPr>
            <a:r>
              <a:rPr lang="en-US" sz="2299" b="1" dirty="0">
                <a:solidFill>
                  <a:srgbClr val="B7212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Non-Destructive "Virtual" Sensing</a:t>
            </a:r>
          </a:p>
          <a:p>
            <a:pPr algn="ctr">
              <a:lnSpc>
                <a:spcPts val="2943"/>
              </a:lnSpc>
            </a:pPr>
            <a:endParaRPr lang="en-US" sz="2299" b="1" dirty="0">
              <a:solidFill>
                <a:srgbClr val="B72121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  <a:p>
            <a:pPr algn="ctr">
              <a:lnSpc>
                <a:spcPts val="2943"/>
              </a:lnSpc>
            </a:pPr>
            <a:r>
              <a:rPr lang="en-US" sz="2299" b="1" dirty="0">
                <a:solidFill>
                  <a:srgbClr val="B7212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The Advantage :</a:t>
            </a:r>
            <a:r>
              <a:rPr lang="en-US" sz="2299" dirty="0">
                <a:solidFill>
                  <a:srgbClr val="B7212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Uses Computer Vision (Camera) to measure plant health (Nitrogen &amp; Wilting) without touching or cutting the leaves.</a:t>
            </a:r>
          </a:p>
          <a:p>
            <a:pPr algn="ctr">
              <a:lnSpc>
                <a:spcPts val="2943"/>
              </a:lnSpc>
            </a:pPr>
            <a:r>
              <a:rPr lang="en-US" sz="2299" b="1" dirty="0">
                <a:solidFill>
                  <a:srgbClr val="B7212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Why it matters :</a:t>
            </a:r>
            <a:r>
              <a:rPr lang="en-US" sz="2299" dirty="0">
                <a:solidFill>
                  <a:srgbClr val="B7212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It provides early warning of stress before visible damage occurs, without harming the crop or requiring lab work.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8512765" y="3369985"/>
            <a:ext cx="1315414" cy="676137"/>
            <a:chOff x="0" y="0"/>
            <a:chExt cx="346447" cy="1780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6447" cy="178077"/>
            </a:xfrm>
            <a:custGeom>
              <a:avLst/>
              <a:gdLst/>
              <a:ahLst/>
              <a:cxnLst/>
              <a:rect l="l" t="t" r="r" b="b"/>
              <a:pathLst>
                <a:path w="346447" h="178077">
                  <a:moveTo>
                    <a:pt x="89039" y="0"/>
                  </a:moveTo>
                  <a:lnTo>
                    <a:pt x="257408" y="0"/>
                  </a:lnTo>
                  <a:cubicBezTo>
                    <a:pt x="281022" y="0"/>
                    <a:pt x="303670" y="9381"/>
                    <a:pt x="320368" y="26079"/>
                  </a:cubicBezTo>
                  <a:cubicBezTo>
                    <a:pt x="337066" y="42777"/>
                    <a:pt x="346447" y="65424"/>
                    <a:pt x="346447" y="89039"/>
                  </a:cubicBezTo>
                  <a:lnTo>
                    <a:pt x="346447" y="89039"/>
                  </a:lnTo>
                  <a:cubicBezTo>
                    <a:pt x="346447" y="112653"/>
                    <a:pt x="337066" y="135300"/>
                    <a:pt x="320368" y="151998"/>
                  </a:cubicBezTo>
                  <a:cubicBezTo>
                    <a:pt x="303670" y="168696"/>
                    <a:pt x="281022" y="178077"/>
                    <a:pt x="257408" y="178077"/>
                  </a:cubicBezTo>
                  <a:lnTo>
                    <a:pt x="89039" y="178077"/>
                  </a:lnTo>
                  <a:cubicBezTo>
                    <a:pt x="65424" y="178077"/>
                    <a:pt x="42777" y="168696"/>
                    <a:pt x="26079" y="151998"/>
                  </a:cubicBezTo>
                  <a:cubicBezTo>
                    <a:pt x="9381" y="135300"/>
                    <a:pt x="0" y="112653"/>
                    <a:pt x="0" y="89039"/>
                  </a:cubicBezTo>
                  <a:lnTo>
                    <a:pt x="0" y="89039"/>
                  </a:lnTo>
                  <a:cubicBezTo>
                    <a:pt x="0" y="65424"/>
                    <a:pt x="9381" y="42777"/>
                    <a:pt x="26079" y="26079"/>
                  </a:cubicBezTo>
                  <a:cubicBezTo>
                    <a:pt x="42777" y="9381"/>
                    <a:pt x="65424" y="0"/>
                    <a:pt x="89039" y="0"/>
                  </a:cubicBezTo>
                  <a:close/>
                </a:path>
              </a:pathLst>
            </a:custGeom>
            <a:solidFill>
              <a:srgbClr val="B7212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57150"/>
              <a:ext cx="346447" cy="120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3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737963" y="3483582"/>
            <a:ext cx="865017" cy="391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F5F5F5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3018702" y="3369985"/>
            <a:ext cx="1315414" cy="676137"/>
            <a:chOff x="0" y="0"/>
            <a:chExt cx="346447" cy="1780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46447" cy="178077"/>
            </a:xfrm>
            <a:custGeom>
              <a:avLst/>
              <a:gdLst/>
              <a:ahLst/>
              <a:cxnLst/>
              <a:rect l="l" t="t" r="r" b="b"/>
              <a:pathLst>
                <a:path w="346447" h="178077">
                  <a:moveTo>
                    <a:pt x="89039" y="0"/>
                  </a:moveTo>
                  <a:lnTo>
                    <a:pt x="257408" y="0"/>
                  </a:lnTo>
                  <a:cubicBezTo>
                    <a:pt x="281022" y="0"/>
                    <a:pt x="303670" y="9381"/>
                    <a:pt x="320368" y="26079"/>
                  </a:cubicBezTo>
                  <a:cubicBezTo>
                    <a:pt x="337066" y="42777"/>
                    <a:pt x="346447" y="65424"/>
                    <a:pt x="346447" y="89039"/>
                  </a:cubicBezTo>
                  <a:lnTo>
                    <a:pt x="346447" y="89039"/>
                  </a:lnTo>
                  <a:cubicBezTo>
                    <a:pt x="346447" y="112653"/>
                    <a:pt x="337066" y="135300"/>
                    <a:pt x="320368" y="151998"/>
                  </a:cubicBezTo>
                  <a:cubicBezTo>
                    <a:pt x="303670" y="168696"/>
                    <a:pt x="281022" y="178077"/>
                    <a:pt x="257408" y="178077"/>
                  </a:cubicBezTo>
                  <a:lnTo>
                    <a:pt x="89039" y="178077"/>
                  </a:lnTo>
                  <a:cubicBezTo>
                    <a:pt x="65424" y="178077"/>
                    <a:pt x="42777" y="168696"/>
                    <a:pt x="26079" y="151998"/>
                  </a:cubicBezTo>
                  <a:cubicBezTo>
                    <a:pt x="9381" y="135300"/>
                    <a:pt x="0" y="112653"/>
                    <a:pt x="0" y="89039"/>
                  </a:cubicBezTo>
                  <a:lnTo>
                    <a:pt x="0" y="89039"/>
                  </a:lnTo>
                  <a:cubicBezTo>
                    <a:pt x="0" y="65424"/>
                    <a:pt x="9381" y="42777"/>
                    <a:pt x="26079" y="26079"/>
                  </a:cubicBezTo>
                  <a:cubicBezTo>
                    <a:pt x="42777" y="9381"/>
                    <a:pt x="65424" y="0"/>
                    <a:pt x="89039" y="0"/>
                  </a:cubicBezTo>
                  <a:close/>
                </a:path>
              </a:pathLst>
            </a:custGeom>
            <a:solidFill>
              <a:srgbClr val="312823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57150"/>
              <a:ext cx="346447" cy="120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3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243900" y="3483582"/>
            <a:ext cx="865017" cy="391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F5F5F5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4006828" y="3369985"/>
            <a:ext cx="1315414" cy="676137"/>
            <a:chOff x="0" y="0"/>
            <a:chExt cx="346447" cy="17807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46447" cy="178077"/>
            </a:xfrm>
            <a:custGeom>
              <a:avLst/>
              <a:gdLst/>
              <a:ahLst/>
              <a:cxnLst/>
              <a:rect l="l" t="t" r="r" b="b"/>
              <a:pathLst>
                <a:path w="346447" h="178077">
                  <a:moveTo>
                    <a:pt x="89039" y="0"/>
                  </a:moveTo>
                  <a:lnTo>
                    <a:pt x="257408" y="0"/>
                  </a:lnTo>
                  <a:cubicBezTo>
                    <a:pt x="281022" y="0"/>
                    <a:pt x="303670" y="9381"/>
                    <a:pt x="320368" y="26079"/>
                  </a:cubicBezTo>
                  <a:cubicBezTo>
                    <a:pt x="337066" y="42777"/>
                    <a:pt x="346447" y="65424"/>
                    <a:pt x="346447" y="89039"/>
                  </a:cubicBezTo>
                  <a:lnTo>
                    <a:pt x="346447" y="89039"/>
                  </a:lnTo>
                  <a:cubicBezTo>
                    <a:pt x="346447" y="112653"/>
                    <a:pt x="337066" y="135300"/>
                    <a:pt x="320368" y="151998"/>
                  </a:cubicBezTo>
                  <a:cubicBezTo>
                    <a:pt x="303670" y="168696"/>
                    <a:pt x="281022" y="178077"/>
                    <a:pt x="257408" y="178077"/>
                  </a:cubicBezTo>
                  <a:lnTo>
                    <a:pt x="89039" y="178077"/>
                  </a:lnTo>
                  <a:cubicBezTo>
                    <a:pt x="65424" y="178077"/>
                    <a:pt x="42777" y="168696"/>
                    <a:pt x="26079" y="151998"/>
                  </a:cubicBezTo>
                  <a:cubicBezTo>
                    <a:pt x="9381" y="135300"/>
                    <a:pt x="0" y="112653"/>
                    <a:pt x="0" y="89039"/>
                  </a:cubicBezTo>
                  <a:lnTo>
                    <a:pt x="0" y="89039"/>
                  </a:lnTo>
                  <a:cubicBezTo>
                    <a:pt x="0" y="65424"/>
                    <a:pt x="9381" y="42777"/>
                    <a:pt x="26079" y="26079"/>
                  </a:cubicBezTo>
                  <a:cubicBezTo>
                    <a:pt x="42777" y="9381"/>
                    <a:pt x="65424" y="0"/>
                    <a:pt x="89039" y="0"/>
                  </a:cubicBezTo>
                  <a:close/>
                </a:path>
              </a:pathLst>
            </a:custGeom>
            <a:solidFill>
              <a:srgbClr val="312823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57150"/>
              <a:ext cx="346447" cy="120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3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4232026" y="3483582"/>
            <a:ext cx="865017" cy="391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F5F5F5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997856" y="1276350"/>
            <a:ext cx="8292289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00"/>
              </a:lnSpc>
            </a:pPr>
            <a:r>
              <a:rPr lang="en-US" sz="9000">
                <a:solidFill>
                  <a:srgbClr val="B72121"/>
                </a:solidFill>
                <a:latin typeface="Anton"/>
                <a:ea typeface="Anton"/>
                <a:cs typeface="Anton"/>
                <a:sym typeface="Anton"/>
              </a:rPr>
              <a:t>ADVANTAGES</a:t>
            </a: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913</Words>
  <Application>Microsoft Office PowerPoint</Application>
  <PresentationFormat>Custom</PresentationFormat>
  <Paragraphs>132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Poppins Bold</vt:lpstr>
      <vt:lpstr>Poppins</vt:lpstr>
      <vt:lpstr>Anton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Gray Red Bold Group Project Presentation</dc:title>
  <cp:lastModifiedBy>Aashiq .__. Ahmed</cp:lastModifiedBy>
  <cp:revision>4</cp:revision>
  <dcterms:created xsi:type="dcterms:W3CDTF">2006-08-16T00:00:00Z</dcterms:created>
  <dcterms:modified xsi:type="dcterms:W3CDTF">2026-01-28T12:46:51Z</dcterms:modified>
  <dc:identifier>DAG-7zJuLds</dc:identifier>
</cp:coreProperties>
</file>